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60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74" r:id="rId16"/>
    <p:sldId id="275" r:id="rId17"/>
    <p:sldId id="276" r:id="rId18"/>
    <p:sldId id="277" r:id="rId19"/>
    <p:sldId id="278" r:id="rId20"/>
    <p:sldId id="268" r:id="rId21"/>
    <p:sldId id="269" r:id="rId22"/>
    <p:sldId id="270" r:id="rId23"/>
    <p:sldId id="271" r:id="rId24"/>
    <p:sldId id="27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0094" autoAdjust="0"/>
  </p:normalViewPr>
  <p:slideViewPr>
    <p:cSldViewPr snapToGrid="0">
      <p:cViewPr varScale="1">
        <p:scale>
          <a:sx n="93" d="100"/>
          <a:sy n="93" d="100"/>
        </p:scale>
        <p:origin x="-12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E7DE5-FE3D-4DBC-ADDF-A51EDBD5417F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4D1A8-6BA9-47E5-82A0-5F381BC814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0567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nel.nikkei.co.jp/202205gender_gap/13b5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hlinkClick r:id="rId3"/>
              </a:rPr>
              <a:t>企業講演　「</a:t>
            </a:r>
            <a:r>
              <a:rPr lang="en-US" altLang="ja-JP" dirty="0">
                <a:hlinkClick r:id="rId3"/>
              </a:rPr>
              <a:t>Diversity for Growth</a:t>
            </a:r>
            <a:r>
              <a:rPr lang="ja-JP" altLang="en-US" dirty="0">
                <a:hlinkClick r:id="rId3"/>
              </a:rPr>
              <a:t>」の実現～一人ひとりの能力が最大限に発揮される企業を目指して～｜</a:t>
            </a:r>
            <a:r>
              <a:rPr lang="en-US" altLang="ja-JP" dirty="0">
                <a:hlinkClick r:id="rId3"/>
              </a:rPr>
              <a:t>NIKKEI CHANNEL</a:t>
            </a:r>
            <a:r>
              <a:rPr lang="ja-JP" altLang="en-US" dirty="0">
                <a:hlinkClick r:id="rId3"/>
              </a:rPr>
              <a:t>｜ジェンダーギャップ会議（</a:t>
            </a:r>
            <a:r>
              <a:rPr lang="en-US" altLang="ja-JP" dirty="0">
                <a:hlinkClick r:id="rId3"/>
              </a:rPr>
              <a:t>2022/5</a:t>
            </a:r>
            <a:r>
              <a:rPr lang="ja-JP" altLang="en-US" dirty="0">
                <a:hlinkClick r:id="rId3"/>
              </a:rPr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9302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アンコンシャスバイアス研修：「損保ジャパン大学」　にて管理職を中心に</a:t>
            </a:r>
            <a:r>
              <a:rPr kumimoji="1" lang="en-US" altLang="ja-JP" dirty="0"/>
              <a:t>9</a:t>
            </a:r>
            <a:r>
              <a:rPr kumimoji="1" lang="ja-JP" altLang="en-US" dirty="0"/>
              <a:t>千人参加。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4839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ドリームチケット：</a:t>
            </a:r>
            <a:r>
              <a:rPr kumimoji="1" lang="en-US" altLang="ja-JP" dirty="0"/>
              <a:t>2002</a:t>
            </a:r>
            <a:r>
              <a:rPr kumimoji="1" lang="ja-JP" altLang="en-US" dirty="0"/>
              <a:t>年から運用。社員の業務遂行状況や能力を評価し、したい仕事をさせる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ジョブ・チャレンジ：</a:t>
            </a:r>
            <a:r>
              <a:rPr kumimoji="1" lang="en-US" altLang="ja-JP" dirty="0"/>
              <a:t>700</a:t>
            </a:r>
            <a:r>
              <a:rPr kumimoji="1" lang="ja-JP" altLang="en-US" dirty="0"/>
              <a:t>もポストがある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113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トップからも　</a:t>
            </a:r>
            <a:r>
              <a:rPr kumimoji="1" lang="en-US" altLang="ja-JP" dirty="0"/>
              <a:t>Diversity for Growth</a:t>
            </a:r>
            <a:r>
              <a:rPr kumimoji="1" lang="ja-JP" altLang="en-US" dirty="0"/>
              <a:t>　を掲げ　具体的に行動することが大切。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現状打破には　明確な目標を掲げ　アンコンシャスバイアスを打破することが大切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シャドウイング：経営者としての視座を学び、課題設定を学ぶことが可能</a:t>
            </a:r>
            <a:endParaRPr kumimoji="1" lang="en-US" altLang="ja-JP" dirty="0"/>
          </a:p>
          <a:p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6553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リモートワークが　文字通り、　離れる　孤立にならない工夫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458027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アンコンシャスバイアスを持つ上司が、部下の成長を妨害してしまう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37356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男女限りなく　良いとこ取りでよい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1600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3493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・男性社員の育休取得１００％へ　</a:t>
            </a:r>
            <a:endParaRPr kumimoji="1" lang="en-US" altLang="ja-JP" dirty="0"/>
          </a:p>
          <a:p>
            <a:r>
              <a:rPr kumimoji="1" lang="ja-JP" altLang="en-US" dirty="0"/>
              <a:t>・ウェルカムベビーセミナー</a:t>
            </a:r>
            <a:endParaRPr kumimoji="1" lang="en-US" altLang="ja-JP" dirty="0"/>
          </a:p>
          <a:p>
            <a:r>
              <a:rPr kumimoji="1" lang="ja-JP" altLang="en-US" dirty="0"/>
              <a:t>・研修の動画、マニュアル整備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70562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2010</a:t>
            </a:r>
            <a:r>
              <a:rPr kumimoji="1" lang="ja-JP" altLang="en-US" dirty="0"/>
              <a:t>年　女性向け研修は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層構造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76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2010</a:t>
            </a:r>
            <a:r>
              <a:rPr kumimoji="1" lang="ja-JP" altLang="en-US" dirty="0"/>
              <a:t>年代はまだ　女性向け研修は　</a:t>
            </a:r>
            <a:r>
              <a:rPr kumimoji="1" lang="en-US" altLang="ja-JP" dirty="0"/>
              <a:t>3</a:t>
            </a:r>
            <a:r>
              <a:rPr kumimoji="1" lang="ja-JP" altLang="en-US" dirty="0"/>
              <a:t>層構造</a:t>
            </a:r>
            <a:endParaRPr kumimoji="1" lang="en-US" altLang="ja-JP" dirty="0"/>
          </a:p>
          <a:p>
            <a:r>
              <a:rPr kumimoji="1" lang="en-US" altLang="ja-JP" dirty="0"/>
              <a:t>2017</a:t>
            </a:r>
            <a:r>
              <a:rPr kumimoji="1" lang="ja-JP" altLang="en-US" dirty="0"/>
              <a:t>年度から課長代理研修とキャリア開発支援ツールは性別を排し</a:t>
            </a:r>
            <a:endParaRPr kumimoji="1" lang="en-US" altLang="ja-JP" dirty="0"/>
          </a:p>
          <a:p>
            <a:r>
              <a:rPr kumimoji="1" lang="ja-JP" altLang="en-US" dirty="0"/>
              <a:t>今や全て　性別の違いはなくなっている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664614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社内女性取締役も</a:t>
            </a:r>
            <a:r>
              <a:rPr kumimoji="1" lang="en-US" altLang="ja-JP" dirty="0"/>
              <a:t>2</a:t>
            </a:r>
            <a:r>
              <a:rPr kumimoji="1" lang="ja-JP" altLang="en-US" dirty="0"/>
              <a:t>名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2471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地方自治体や地方企業と有機的な交流を促進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育休者フォーラムで　「簗んでいるのは自分だけではないと知った」と　好意的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660000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ラウンドテーブル（座談会）を設けて、縦横ネットワークを　構築してもらっている。</a:t>
            </a:r>
            <a:endParaRPr kumimoji="1" lang="en-US" altLang="ja-JP" dirty="0"/>
          </a:p>
          <a:p>
            <a:r>
              <a:rPr kumimoji="1" lang="ja-JP" altLang="en-US" dirty="0"/>
              <a:t>少し　背中を押すことで、頑張ろうと思う人が増えるもの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4691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ERG</a:t>
            </a:r>
            <a:r>
              <a:rPr kumimoji="1" lang="ja-JP" altLang="en-US" dirty="0"/>
              <a:t>（</a:t>
            </a:r>
            <a:r>
              <a:rPr kumimoji="1" lang="en-US" altLang="ja-JP" dirty="0"/>
              <a:t>employee resource group)</a:t>
            </a:r>
            <a:r>
              <a:rPr kumimoji="1" lang="ja-JP" altLang="en-US" dirty="0"/>
              <a:t>：</a:t>
            </a:r>
            <a:endParaRPr kumimoji="1" lang="en-US" altLang="ja-JP" dirty="0"/>
          </a:p>
          <a:p>
            <a:r>
              <a:rPr kumimoji="1" lang="ja-JP" altLang="en-US" dirty="0"/>
              <a:t>組織の中で　共通の特性や人生経験、課題認識を持った従業員グループの活動。</a:t>
            </a:r>
            <a:endParaRPr kumimoji="1" lang="en-US" altLang="ja-JP" dirty="0"/>
          </a:p>
          <a:p>
            <a:r>
              <a:rPr kumimoji="1" lang="ja-JP" altLang="en-US" dirty="0"/>
              <a:t>欧米でのダイバーシティ推進企業ではあってあたりまえ</a:t>
            </a:r>
            <a:endParaRPr kumimoji="1" lang="en-US" altLang="ja-JP" dirty="0"/>
          </a:p>
          <a:p>
            <a:r>
              <a:rPr kumimoji="1" lang="ja-JP" altLang="en-US" dirty="0"/>
              <a:t>多様性を重要視し、ネットワーキングや連帯、主体性を高める上で高い効果がある。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11</a:t>
            </a:r>
            <a:r>
              <a:rPr kumimoji="1" lang="ja-JP" altLang="en-US" dirty="0"/>
              <a:t>サークルある。</a:t>
            </a:r>
            <a:endParaRPr kumimoji="1" lang="en-US" altLang="ja-JP" dirty="0"/>
          </a:p>
          <a:p>
            <a:r>
              <a:rPr kumimoji="1" lang="ja-JP" altLang="en-US" dirty="0"/>
              <a:t>部長クラスがサポーターとしてコミットメント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ジョブチャレンジ：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アンコンシャスバイアス研修：「損保ジャパン大学」　にて管理職を中心に</a:t>
            </a:r>
            <a:r>
              <a:rPr kumimoji="1" lang="en-US" altLang="ja-JP" dirty="0"/>
              <a:t>9</a:t>
            </a:r>
            <a:r>
              <a:rPr kumimoji="1" lang="ja-JP" altLang="en-US" dirty="0"/>
              <a:t>千人参加。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4D1A8-6BA9-47E5-82A0-5F381BC8149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4548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2D8D3D1-287F-BA27-C554-88295889E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39B0C598-928B-46FF-4E35-9C5DB8D84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C6886C2A-FCCE-60C7-02B1-7279690F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987BA547-5EC8-AA94-311E-F38B2208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BFA8501F-72EE-46AD-41FC-DB63BC48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7383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193CEB5-61E2-1CE2-8762-0F6CAF84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F304FEC7-E267-1E8F-3B95-068BE1CA1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971BCFBF-E5A3-8D83-68FC-07CF5910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3FCBF0B8-AEC7-B260-822E-6AF61B915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4C3F31C-C383-FEE7-A80F-E9081EE5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38962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19584D7B-8398-127A-95D9-A77D76F74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CB36C17A-A855-129F-78EB-1664A10D1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2F1CA300-1703-97B8-58F7-A44222B6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9159BAAD-B422-B94F-DD9A-71A63D75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ADF4A520-F070-CEC2-AA72-8EFA3028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134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CE5FEAC-CB56-B1D4-C21E-7F5F7D7B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0D99E5F9-C106-A6F5-06D8-1471EE1C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842EF85-7350-301D-9A13-569B914C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6312CCF2-C507-BBEB-37E5-1B2062B1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F7BF65C2-6BFE-2889-E91A-C6D91A1B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7574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9933064-2F80-FC01-AB55-574A2E7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2E1798BA-65FF-8051-EC7F-A5052403D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36CF9554-A6CB-9E55-9A32-70508876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23569724-FB2B-E037-6C13-85C646B3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42C6A3F7-7015-04DE-5337-BCEB969B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6710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111CF11-3219-A73E-3362-35A50AD8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1FEA721-F097-6735-2CD0-3D367A924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C36D2868-F1B2-1722-2A6D-2CFFFD0BA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7E26A738-2836-A4D7-E706-DD0FD1FDF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C944127C-2B00-97F8-A7B5-086B9719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68B6B4E8-EFC0-29AC-B35C-44A31875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0329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DD0421B-1D7C-6777-D58A-C792D1C5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B22819BE-F8E3-EEA8-1463-512C8EE47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C44D90E7-226E-F49E-FC44-74B704470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2B28C1BC-2483-D08D-6D59-508A6BDC7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08D8A41B-1AA2-759C-3732-EE0EF5EBA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1A4C36F9-253D-5967-BB9C-562F08A6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5DD77AA2-5E1B-0953-C3B3-8399FAFF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86ACF72C-5F50-AEBE-4C17-BFB57B78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5734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79E7219-E77B-FF3A-7CFC-FF7C35C1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368551AC-708C-681D-D6EA-30EC45EF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EF4CD082-2909-F464-8EC3-D26FB003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688C770B-F2F5-7EE1-34CD-CE1EF334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5540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AF8DDF02-8A9C-4DFD-90E0-CFF05139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90E92767-339E-98BE-71E4-46A0C1B6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3A3FEB64-2653-5AF0-1999-8CBB12B7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9208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A3E3CD5-0FBA-50B2-84C5-84ECF2BB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7288301-9E53-06B1-214A-7CF771233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EB04B313-C82A-D201-23E2-AD7B5C245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D200871F-FA23-605E-42EF-16387040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67F6A48C-3404-8129-27BB-8C68FE5C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7864F3F6-B560-7BBF-07EB-AB7AB10F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0411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14C55A4-7D92-8E94-6B5B-FBA221C6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416009D0-4CF4-CECD-FF8A-896A9117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0C23CA35-0B65-BDFC-A1BF-D6DB54171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085F3606-3148-4BD3-7DE4-DEB0F22A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2C1BE17A-E973-34F8-D0A2-250992A6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10F1218B-A52A-AF54-7786-FDC3EC9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69402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211402BF-A4B5-059C-B766-AE4B3E9FC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4636A2FD-E715-1E48-7FA9-1F2B3E34B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2084AAC2-BB7D-CA68-26DB-D3F95A097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A857D-BC0C-4DC6-9E10-09B355BD75A3}" type="datetimeFigureOut">
              <a:rPr kumimoji="1" lang="ja-JP" altLang="en-US" smtClean="0"/>
              <a:pPr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A05C6E80-2FB9-C101-2A71-3DEA64C77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A859739B-B85E-EDF3-9589-55C2277CD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997A-0B39-427A-8F5D-A067B2AE63A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4500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27847E4-5D53-4422-A5CE-9C4028289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1226A4DC-A2DA-A65D-430D-1EE40B927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043189D-C6EE-317D-5D38-29B077DC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4" r="4762"/>
          <a:stretch/>
        </p:blipFill>
        <p:spPr>
          <a:xfrm>
            <a:off x="76200" y="0"/>
            <a:ext cx="11930743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59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D046290-4004-6CE2-EF39-2223AD29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9A312B2D-3160-A8E4-4DC9-AC23AF8C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37C7ECAD-D812-CF12-AB95-E49EDBAA0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44" y="152400"/>
            <a:ext cx="1209135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74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E07417C-B289-1D64-F895-7EA8BB29D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0E0D40EA-6D6A-E639-4458-D666B04F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270796AD-97C0-860F-B193-5FD7CB80E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70" y="0"/>
            <a:ext cx="11929430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71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0C52751-D4D3-E6E1-0D3A-1CCF45E6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05D013C-BB93-AA20-3E38-2AAA7659A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F2B7A900-0982-A6E0-8ED3-321B03BBC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48" y="0"/>
            <a:ext cx="11900852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761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DC02524-062F-51FC-E9A9-B473333E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DFAA7D32-259B-96C7-FB90-59D2BE2F6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844527F2-3C01-2B6D-E8D2-66CFA49A4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65" y="0"/>
            <a:ext cx="11902221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94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E75AB54-017B-C5C4-5B13-DCB60010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BD4DE97-457C-978C-31D3-0F7AEC596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1564070A-3C62-736D-1917-16984AA62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96" y="0"/>
            <a:ext cx="120723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18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F6F4990-0D4F-32CB-070B-3F29331F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4BB016B7-CBCD-4E9D-050C-498D8AF38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8E01BF7F-603B-11EE-48B5-90C05CA30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49" y="0"/>
            <a:ext cx="12053251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92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8087E06B-76E6-E1D5-AC7F-F0CEF95E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A0324F2-D983-7A91-FD5D-A33BDF350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245C80B3-9E60-BD9B-F63B-93BE1CE94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70" y="108858"/>
            <a:ext cx="12081830" cy="67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78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9F16643-8F53-9BEA-B6CE-00B6966C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3FE9A19-A8D1-65C3-12E3-BF86B22DF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3B752B8-6EF0-0DB3-4406-80D33AF2F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58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E79E13C-8D39-B318-9302-7AC17AB9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D3EB0165-23F2-63B7-E784-3377E5BCC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52823E2C-2341-EFB2-689B-929186C79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360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7283EA3-678A-5CA4-5D1A-C3B6E6E4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F212F6D-E555-0519-9D82-1C403DA60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66656FAB-868F-4020-7A17-FE6D7B58A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1" y="159026"/>
            <a:ext cx="12138989" cy="6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5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AF6A498-E69E-D5CF-0137-450544668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1F405D12-3171-B8AD-EF48-0E5041301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EF999372-46DC-4A06-9C9D-367590EA4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865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690E0D6-F704-B0D2-8947-1CB1F5FF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9DA071FD-1377-D5E5-AE35-4D763B5DC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81E3B192-D757-8912-A00B-E68ABA885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95" y="0"/>
            <a:ext cx="11723961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88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3065E17-781E-9FF2-1191-C1232DDA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A349D3A5-8CAD-4376-6C34-76B86461E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A37BCCF4-768B-BC34-D39D-FAFFE63EB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917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CAE2B21-5A9A-5661-0C84-481C6D62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0C93F73-9527-6BE2-75AB-E8C0BB4A8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D8A65B37-2FBD-A256-6D00-7D10C5925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" y="108857"/>
            <a:ext cx="11600140" cy="65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313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05C7E6B-4449-A76D-E95E-24F7F337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3AB621A-849C-1C34-8AEF-0DFCF66C9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10E7E1F0-2F10-97C5-DA63-963F678B2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222" y="108857"/>
            <a:ext cx="11910377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042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D4B72E0-071A-4171-B9A7-832CE974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911B1224-CD17-A02A-D70F-020FE3385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F547DC14-A6D9-FE42-73D5-7F3A2DA6F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44" y="108856"/>
            <a:ext cx="11982499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55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EBD8389-D4FB-BE5C-F2DA-2D0C140434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E23B8CE9-0291-4B4C-691A-08E7A435D1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2FCED9B1-53A2-EE06-4E68-48EFE23AE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27" y="1"/>
            <a:ext cx="11951855" cy="67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4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15FC34B-A190-F581-8AF1-741F6753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0353F02-53FF-CFE9-33CC-9B99ADF5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B038A6F-1ABE-2027-CE55-420C99BB3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65" y="0"/>
            <a:ext cx="12119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035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D7D24D3-B983-4411-B04D-6E842382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1DC699E-0362-F8E7-74B0-D5D85C666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37A238C2-B3C1-5506-FD0A-CA670CB71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90" y="0"/>
            <a:ext cx="1211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29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EE2AC43-FF93-546A-BBC8-E9F229D0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9E604ED2-9381-0522-2F7B-A6F6B8146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99BFF45B-F934-2F8B-9FE4-2CA2B18C1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86" y="83127"/>
            <a:ext cx="1214851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91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5459EDD-FC9E-C71B-0FE3-169C4CE3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9991D31-159B-2E3A-2752-CA361DD0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59995007-BAD2-E744-F142-C28CAA4D4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96" y="83127"/>
            <a:ext cx="1207230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16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AC986FB-6171-DD9C-ACAB-FE30B50A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A2DBE42E-E3B0-11EA-C2A1-6B3609EF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512FD56E-D141-09CD-7194-A13F78044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074"/>
            <a:ext cx="12192000" cy="67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67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EF39909-700C-927A-A85F-E64822E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A722623C-8A00-743D-1D6F-13081740F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F24A63E3-9F62-1E3C-AA5A-CD39513FA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44" y="64655"/>
            <a:ext cx="11980520" cy="6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2435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131</Words>
  <Application>Microsoft Office PowerPoint</Application>
  <PresentationFormat>ユーザー設定</PresentationFormat>
  <Paragraphs>54</Paragraphs>
  <Slides>24</Slides>
  <Notes>15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5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?? ??</dc:creator>
  <cp:lastModifiedBy>櫻澤博文</cp:lastModifiedBy>
  <cp:revision>4</cp:revision>
  <dcterms:created xsi:type="dcterms:W3CDTF">2022-06-26T09:06:43Z</dcterms:created>
  <dcterms:modified xsi:type="dcterms:W3CDTF">2022-06-30T11:02:57Z</dcterms:modified>
</cp:coreProperties>
</file>